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75" r:id="rId4"/>
    <p:sldId id="276" r:id="rId5"/>
    <p:sldId id="277" r:id="rId6"/>
    <p:sldId id="278" r:id="rId7"/>
    <p:sldId id="258" r:id="rId8"/>
    <p:sldId id="263" r:id="rId9"/>
    <p:sldId id="279" r:id="rId10"/>
    <p:sldId id="280" r:id="rId11"/>
    <p:sldId id="281" r:id="rId12"/>
    <p:sldId id="282" r:id="rId13"/>
    <p:sldId id="273" r:id="rId14"/>
    <p:sldId id="274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9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Средний стиль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128" y="566"/>
      </p:cViewPr>
      <p:guideLst>
        <p:guide orient="horz" pos="2160"/>
        <p:guide pos="3840"/>
        <p:guide pos="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wm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358DE-C5C5-4129-A00D-3F21BB232F63}" type="datetimeFigureOut">
              <a:rPr lang="ru-RU" smtClean="0"/>
              <a:t>24.10.2025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7779CA-75A7-4DDE-B3C4-F37BEF1A01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5401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1EADD3-979A-4350-9543-98BDDF84F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AE2BA4-37F7-40AE-857D-C061BE891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005AAA5-FED6-9FEE-D773-0B063CDAA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F8168-E7AA-4AFD-AC95-EC4D49BA6314}" type="datetime1">
              <a:rPr lang="ru-RU" smtClean="0"/>
              <a:t>24.10.2025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5B9B0D8-5E7E-B567-1166-DF17A4193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A1DCC8D-9987-A094-BF77-BAAD6CF62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235960" cy="365125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014957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9DBE7A-F1F1-42CF-9224-450DA631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FACF20B-80E3-4D7F-B470-C4F749D5A4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91B286-B168-4BB9-80A2-5438ED5FC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07F91-3805-4166-8BC7-8B94B02DEBA3}" type="datetime1">
              <a:rPr lang="ru-RU" smtClean="0"/>
              <a:t>24.10.2025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C7C7F5-21FD-42CC-9D25-13686DF37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FBEDE0-151E-4B4D-9E2C-F3F12CDDE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7842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EC8040C-48A3-4095-8CFF-632F73C7C4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B7C2A09-E8C3-417A-B1C2-DE3AE8419D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C0B482-F894-4C89-B314-2CC923E14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7146F-A36E-4BE0-A4DA-50667D8B3FDA}" type="datetime1">
              <a:rPr lang="ru-RU" smtClean="0"/>
              <a:t>24.10.2025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FC3AB6C-E539-4F0C-8D89-A3D704EC4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15A188-8B36-4B75-95E5-F2EC2B01D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742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FDFE45-00FF-4BCD-AB6A-692A0F2EB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F2B600-3BE5-4FB5-AC53-410699799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011166-B0BB-42C7-A602-5875AFEFE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6EF75-9541-4BF2-808F-2139D345C1E0}" type="datetime1">
              <a:rPr lang="ru-RU" smtClean="0"/>
              <a:t>24.10.2025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43CCD4-1F6A-4343-BBBC-CCFA0AF1C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6522AFC-A293-4B7B-900A-4D9F101DE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5124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4A3672-7D4E-4E24-AC3C-D91842E19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89CD2CB-CF0D-435C-8A6F-3BD9D715D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CABE75-97E0-4F70-B812-A8E9D94C0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B36C1-CC71-41F0-B670-B3DB92BE1D49}" type="datetime1">
              <a:rPr lang="ru-RU" smtClean="0"/>
              <a:t>24.10.2025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7595FB-1A2F-4E0F-981A-39269595D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FCF9FC-0F8E-4F64-AFDF-42676F0B3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9425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C04DE9-68D7-48B1-B178-64D326C93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39829E-8A6D-40B7-8E1E-D7C1445E5D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3AB030-BEAA-4AB6-A635-1AAE05613D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A0614F6-7B84-4F59-BB08-ED79703D2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1F66D-32ED-4AC3-B61F-FFD489024225}" type="datetime1">
              <a:rPr lang="ru-RU" smtClean="0"/>
              <a:t>24.10.2025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728FF7-2147-46FB-A278-65AD5E6B4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FF2CD7-81BD-40FD-8F7D-1670429EA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8753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27C985-8A53-4544-BF87-6848FF26F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6F4C8E-FA64-482F-A8DC-55D465525B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DDED6C-8C68-4E6C-89B1-BE91447C3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3C24302-48CA-4273-828E-0A9EE95F4F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CCBC7D-B133-4499-A7E2-A980008D88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57158D1-CB84-42D7-842B-AA95D2BC5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B5A6E-C209-40B8-9272-95FD14B73666}" type="datetime1">
              <a:rPr lang="ru-RU" smtClean="0"/>
              <a:t>24.10.2025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71C2C75-D320-4158-A96B-2C5A724C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30ECD99-8859-4A47-B25B-8EE0B35B1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8880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08786D-C7BC-481A-93C0-F1BD6167D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6548987-B12D-4873-8DEE-00FE7E8C7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8B41-85D5-45FA-8E79-FA983C2CA43A}" type="datetime1">
              <a:rPr lang="ru-RU" smtClean="0"/>
              <a:t>24.10.2025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CC16EAD-42DE-4D39-B017-239E59BDF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7AD93-D65D-46BF-A0E9-C5D9BB26B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71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C0FECBF-0026-4BF5-BF52-D0062CD9D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A265D-1BF6-4332-9B6D-B1478F9B4E40}" type="datetime1">
              <a:rPr lang="ru-RU" smtClean="0"/>
              <a:t>24.10.2025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0EE5B93-9358-49FF-A0CA-1F8D0AD40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EB740B9-D0F9-4EB2-A01D-CAFA8A10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2707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5CAFF8-BF59-43FC-A1A4-FFD1986AF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BDC75D-2841-4565-AC95-E177B4C37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5066F58-2BFB-4825-9438-1D868C9BD8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064DFCB-6CFF-4BBB-973C-E4D2ABB4B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C2AA2-4B17-4472-9A65-A193B2E71FDD}" type="datetime1">
              <a:rPr lang="ru-RU" smtClean="0"/>
              <a:t>24.10.2025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5C5FA3D-CC9E-4AE0-A217-23BDD9D6A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F8D8614-DB5C-4222-874C-0763DE079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4741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E78785-4CA3-41E9-995A-EBD28B5B0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12BEE3-B571-448E-BA93-8E3D927CE3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CCB9BC7-8434-4993-88C5-E1DA60166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A31E34-1787-4C75-9A89-61A572B8A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B9C44-5DA5-469F-BFCB-E755B1F8A00C}" type="datetime1">
              <a:rPr lang="ru-RU" smtClean="0"/>
              <a:t>24.10.2025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26F0746-5B25-472C-98E7-66A547AC5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E9C2E5F-DD3B-41FA-98B0-C37BB433E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92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ACABB8-22EA-4163-916D-58D0790BC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0FD5318-6E55-4B7C-8196-1CCA34521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788599-7422-4367-B1F9-AE75F1B0E1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F8168-E7AA-4AFD-AC95-EC4D49BA6314}" type="datetime1">
              <a:rPr lang="ru-RU" smtClean="0"/>
              <a:t>24.10.2025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A6172C-5999-43C0-A898-B5601C200F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9E4701-F0D9-48AD-A980-D5E13B53C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079832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CECED5E-FA02-488F-A65F-94E0AACF71E2}"/>
              </a:ext>
            </a:extLst>
          </p:cNvPr>
          <p:cNvSpPr txBox="1"/>
          <p:nvPr/>
        </p:nvSpPr>
        <p:spPr>
          <a:xfrm>
            <a:off x="4560584" y="197708"/>
            <a:ext cx="3070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Суперультранатуралы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C1F546-C8C5-4EE6-907F-DABCC07B4B27}"/>
              </a:ext>
            </a:extLst>
          </p:cNvPr>
          <p:cNvSpPr txBox="1"/>
          <p:nvPr/>
        </p:nvSpPr>
        <p:spPr>
          <a:xfrm>
            <a:off x="3243443" y="1243914"/>
            <a:ext cx="57051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Схема защиты стенда от угроз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C4C109-EBF9-4D4F-9239-D8E311ABCDB1}"/>
              </a:ext>
            </a:extLst>
          </p:cNvPr>
          <p:cNvSpPr txBox="1"/>
          <p:nvPr/>
        </p:nvSpPr>
        <p:spPr>
          <a:xfrm>
            <a:off x="9630032" y="4300151"/>
            <a:ext cx="252902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Личный состав группы: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Соколов М.А.</a:t>
            </a:r>
          </a:p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Терскова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К.С.</a:t>
            </a:r>
          </a:p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Хрипачев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И.А.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Савченко М.В.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Ивин А.Е.</a:t>
            </a:r>
          </a:p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Шарлавин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С.О.</a:t>
            </a:r>
          </a:p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Ошлаков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Е.А.</a:t>
            </a:r>
          </a:p>
        </p:txBody>
      </p:sp>
      <p:graphicFrame>
        <p:nvGraphicFramePr>
          <p:cNvPr id="2" name="Объект 1">
            <a:extLst>
              <a:ext uri="{FF2B5EF4-FFF2-40B4-BE49-F238E27FC236}">
                <a16:creationId xmlns:a16="http://schemas.microsoft.com/office/drawing/2014/main" id="{1F77386B-6D31-4651-86DD-8F2446CB60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8526038"/>
              </p:ext>
            </p:extLst>
          </p:nvPr>
        </p:nvGraphicFramePr>
        <p:xfrm>
          <a:off x="0" y="-219075"/>
          <a:ext cx="12192000" cy="707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5028280" imgH="14488560" progId="">
                  <p:embed/>
                </p:oleObj>
              </mc:Choice>
              <mc:Fallback>
                <p:oleObj r:id="rId2" imgW="25028280" imgH="14488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219075"/>
                        <a:ext cx="12192000" cy="707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A3078741-13C2-8E33-3582-92A2D9A1E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429000" cy="867410"/>
          </a:xfrm>
        </p:spPr>
        <p:txBody>
          <a:bodyPr/>
          <a:lstStyle/>
          <a:p>
            <a:fld id="{239A956E-6228-4B3A-8500-CED62A8B1AEC}" type="slidenum">
              <a:rPr lang="ru-RU" smtClean="0">
                <a:solidFill>
                  <a:schemeClr val="bg1"/>
                </a:solidFill>
              </a:rPr>
              <a:t>1</a:t>
            </a:fld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BD9E6A-35A7-71B5-1245-ADBC8189FC4E}"/>
              </a:ext>
            </a:extLst>
          </p:cNvPr>
          <p:cNvSpPr txBox="1"/>
          <p:nvPr/>
        </p:nvSpPr>
        <p:spPr>
          <a:xfrm>
            <a:off x="32942" y="5940851"/>
            <a:ext cx="4122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Название команды: Отпетые мошенники</a:t>
            </a:r>
          </a:p>
        </p:txBody>
      </p:sp>
    </p:spTree>
    <p:extLst>
      <p:ext uri="{BB962C8B-B14F-4D97-AF65-F5344CB8AC3E}">
        <p14:creationId xmlns:p14="http://schemas.microsoft.com/office/powerpoint/2010/main" val="375174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E518FB-2DF8-4034-AB0F-22A492A3F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22"/>
            <a:ext cx="12192000" cy="70342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9B73ED-2F6B-439B-AA7B-4B4BB420E48E}"/>
              </a:ext>
            </a:extLst>
          </p:cNvPr>
          <p:cNvSpPr txBox="1"/>
          <p:nvPr/>
        </p:nvSpPr>
        <p:spPr>
          <a:xfrm>
            <a:off x="42800" y="40640"/>
            <a:ext cx="1210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УГРОЗА НЕСАНКЦИОНИРОВАННОЙ МОДИФИКАЦИИ (ИСКАЖЕНИЯ) КОМПОНЕНТОВ СЕРВЕРА ЗА СЧЕТ ЭКСПЛУАТАЦИИ УЯЗВИМОСТЕЙ</a:t>
            </a:r>
          </a:p>
          <a:p>
            <a:pPr algn="ctr"/>
            <a:endParaRPr lang="ru-RU" sz="2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2D448A36-F481-4715-B9CC-F7CB431FAA7D}"/>
              </a:ext>
            </a:extLst>
          </p:cNvPr>
          <p:cNvSpPr/>
          <p:nvPr/>
        </p:nvSpPr>
        <p:spPr>
          <a:xfrm>
            <a:off x="42800" y="2239395"/>
            <a:ext cx="446024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воздействия: О.2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D93CB3FF-6E0B-4F16-8E46-F63C10800E4A}"/>
              </a:ext>
            </a:extLst>
          </p:cNvPr>
          <p:cNvSpPr/>
          <p:nvPr/>
        </p:nvSpPr>
        <p:spPr>
          <a:xfrm>
            <a:off x="42800" y="3073400"/>
            <a:ext cx="425704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Компоненты: К.1.2.1, К.1.2.3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57E23A17-DA2F-4BEB-9BCF-89821FF1EEAF}"/>
              </a:ext>
            </a:extLst>
          </p:cNvPr>
          <p:cNvSpPr/>
          <p:nvPr/>
        </p:nvSpPr>
        <p:spPr>
          <a:xfrm>
            <a:off x="-254000" y="3907405"/>
            <a:ext cx="6971920" cy="9065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Способы реализации: эксплуатация уязвимостей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BDF797A9-FA70-42DC-A97D-B04C7C5C7805}"/>
              </a:ext>
            </a:extLst>
          </p:cNvPr>
          <p:cNvSpPr/>
          <p:nvPr/>
        </p:nvSpPr>
        <p:spPr>
          <a:xfrm>
            <a:off x="0" y="4925894"/>
            <a:ext cx="459232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Потенциал нарушителя: 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B1</a:t>
            </a:r>
            <a:endParaRPr lang="ru-RU" sz="28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F74E29E7-EE41-4391-A6D2-1063C1109272}"/>
              </a:ext>
            </a:extLst>
          </p:cNvPr>
          <p:cNvSpPr/>
          <p:nvPr/>
        </p:nvSpPr>
        <p:spPr>
          <a:xfrm>
            <a:off x="0" y="5749084"/>
            <a:ext cx="10322560" cy="1086394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30238"/>
            <a:endParaRPr lang="ru-RU" sz="3200" dirty="0">
              <a:solidFill>
                <a:schemeClr val="tx1"/>
              </a:solidFill>
              <a:latin typeface="Haettenschweiler" panose="020B0706040902060204" pitchFamily="34" charset="0"/>
            </a:endParaRP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Возможные меры защиты:</a:t>
            </a: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АУД – аудит, выявление уязвимостей, выпуск патчей</a:t>
            </a:r>
          </a:p>
          <a:p>
            <a:pPr marL="630238"/>
            <a:endParaRPr lang="ru-RU" sz="3200" dirty="0">
              <a:solidFill>
                <a:schemeClr val="tx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BD36BC6A-9CB3-D28D-4A86-10650D672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>
                <a:solidFill>
                  <a:schemeClr val="bg1"/>
                </a:solidFill>
              </a:rPr>
              <a:t>10</a:t>
            </a:fld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E20A387F-37D7-84EB-AF68-C751264999E3}"/>
              </a:ext>
            </a:extLst>
          </p:cNvPr>
          <p:cNvCxnSpPr/>
          <p:nvPr/>
        </p:nvCxnSpPr>
        <p:spPr>
          <a:xfrm>
            <a:off x="-90670" y="979755"/>
            <a:ext cx="12373337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43C7EAF3-8870-46AE-8B86-5EC801392ADD}"/>
              </a:ext>
            </a:extLst>
          </p:cNvPr>
          <p:cNvSpPr/>
          <p:nvPr/>
        </p:nvSpPr>
        <p:spPr>
          <a:xfrm>
            <a:off x="5262880" y="678882"/>
            <a:ext cx="7183120" cy="3212398"/>
          </a:xfrm>
          <a:prstGeom prst="roundRect">
            <a:avLst>
              <a:gd name="adj" fmla="val 23648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20725" algn="ctr"/>
            <a:r>
              <a:rPr lang="ru-RU" sz="2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Описание: </a:t>
            </a:r>
          </a:p>
          <a:p>
            <a:pPr marL="720725" algn="ctr"/>
            <a:r>
              <a:rPr lang="ru-RU" sz="2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Угроза заключается в изменении содержания или формы представления обрабатываемой в информационной системе информации (конфиденциальной, конфигурационной, аутентификационной и др.), нарушающем установленный в информационной системе порядок обработки информации. Например, искажение содержимого веб-сервера</a:t>
            </a:r>
          </a:p>
        </p:txBody>
      </p:sp>
    </p:spTree>
    <p:extLst>
      <p:ext uri="{BB962C8B-B14F-4D97-AF65-F5344CB8AC3E}">
        <p14:creationId xmlns:p14="http://schemas.microsoft.com/office/powerpoint/2010/main" val="3937331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E518FB-2DF8-4034-AB0F-22A492A3F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784"/>
            <a:ext cx="12192000" cy="70342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9B73ED-2F6B-439B-AA7B-4B4BB420E48E}"/>
              </a:ext>
            </a:extLst>
          </p:cNvPr>
          <p:cNvSpPr txBox="1"/>
          <p:nvPr/>
        </p:nvSpPr>
        <p:spPr>
          <a:xfrm>
            <a:off x="283137" y="38504"/>
            <a:ext cx="116257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УГРОЗА ВЫЗОВА ОТКАЗА В ОБСЛУЖИВАНИИ СЕРВЕРА ЗА СЧЕТ ИСПОЛЬЗОВАНИЯ НЕДОСТАТКОВ КОНФИГУРАЦИИ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2D448A36-F481-4715-B9CC-F7CB431FAA7D}"/>
              </a:ext>
            </a:extLst>
          </p:cNvPr>
          <p:cNvSpPr/>
          <p:nvPr/>
        </p:nvSpPr>
        <p:spPr>
          <a:xfrm>
            <a:off x="50800" y="1360959"/>
            <a:ext cx="415544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воздействия: О.2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D93CB3FF-6E0B-4F16-8E46-F63C10800E4A}"/>
              </a:ext>
            </a:extLst>
          </p:cNvPr>
          <p:cNvSpPr/>
          <p:nvPr/>
        </p:nvSpPr>
        <p:spPr>
          <a:xfrm>
            <a:off x="0" y="2224079"/>
            <a:ext cx="425704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Компоненты: К.1.2.1, К.1.2.3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57E23A17-DA2F-4BEB-9BCF-89821FF1EEAF}"/>
              </a:ext>
            </a:extLst>
          </p:cNvPr>
          <p:cNvSpPr/>
          <p:nvPr/>
        </p:nvSpPr>
        <p:spPr>
          <a:xfrm>
            <a:off x="-375920" y="3013222"/>
            <a:ext cx="5875662" cy="1119192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Способы реализации: использование недостатков конфигурации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BDF797A9-FA70-42DC-A97D-B04C7C5C7805}"/>
              </a:ext>
            </a:extLst>
          </p:cNvPr>
          <p:cNvSpPr/>
          <p:nvPr/>
        </p:nvSpPr>
        <p:spPr>
          <a:xfrm>
            <a:off x="-254000" y="4227994"/>
            <a:ext cx="451104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Потенциал нарушителя: </a:t>
            </a:r>
            <a:r>
              <a:rPr lang="en-US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B1</a:t>
            </a:r>
            <a:endParaRPr lang="ru-RU" sz="2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F74E29E7-EE41-4391-A6D2-1063C1109272}"/>
              </a:ext>
            </a:extLst>
          </p:cNvPr>
          <p:cNvSpPr/>
          <p:nvPr/>
        </p:nvSpPr>
        <p:spPr>
          <a:xfrm>
            <a:off x="-701041" y="5243035"/>
            <a:ext cx="12373337" cy="1746724"/>
          </a:xfrm>
          <a:prstGeom prst="roundRect">
            <a:avLst>
              <a:gd name="adj" fmla="val 36144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30238"/>
            <a:endParaRPr lang="ru-RU" sz="3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720725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Возможные меры защиты:</a:t>
            </a:r>
          </a:p>
          <a:p>
            <a:pPr marL="720725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УПД – разграничение доступа, управление учетными записями, разделение полномочий, ограничение на использование уд. доступа, ограничение пользование прикладных приложений и т.д.</a:t>
            </a:r>
          </a:p>
          <a:p>
            <a:pPr marL="630238"/>
            <a:endParaRPr lang="ru-RU" sz="3200" dirty="0">
              <a:solidFill>
                <a:schemeClr val="tx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52E3371C-1FA9-528C-E2D9-2154DCD9B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>
                <a:solidFill>
                  <a:schemeClr val="tx1"/>
                </a:solidFill>
              </a:rPr>
              <a:t>11</a:t>
            </a:fld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E7601C24-DA13-25FA-2C7D-844DEDE72EEF}"/>
              </a:ext>
            </a:extLst>
          </p:cNvPr>
          <p:cNvCxnSpPr/>
          <p:nvPr/>
        </p:nvCxnSpPr>
        <p:spPr>
          <a:xfrm>
            <a:off x="-90669" y="851473"/>
            <a:ext cx="12373337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43C7EAF3-8870-46AE-8B86-5EC801392ADD}"/>
              </a:ext>
            </a:extLst>
          </p:cNvPr>
          <p:cNvSpPr/>
          <p:nvPr/>
        </p:nvSpPr>
        <p:spPr>
          <a:xfrm>
            <a:off x="6329680" y="847078"/>
            <a:ext cx="5735320" cy="3481390"/>
          </a:xfrm>
          <a:prstGeom prst="roundRect">
            <a:avLst>
              <a:gd name="adj" fmla="val 22989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Описание:</a:t>
            </a:r>
          </a:p>
          <a:p>
            <a:pPr algn="ctr"/>
            <a:r>
              <a:rPr lang="ru-RU" sz="2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Угроза заключается в недоступности информационной системы или ее компонентов и (или) приостановлении оказания услуг или предоставления сервисов для авторизованных пользователей. Например, угроза отказ в доступе к сайту авторизованным пользователям</a:t>
            </a:r>
            <a:endParaRPr lang="ru-RU" sz="4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104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E518FB-2DF8-4034-AB0F-22A492A3F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342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9B73ED-2F6B-439B-AA7B-4B4BB420E48E}"/>
              </a:ext>
            </a:extLst>
          </p:cNvPr>
          <p:cNvSpPr txBox="1"/>
          <p:nvPr/>
        </p:nvSpPr>
        <p:spPr>
          <a:xfrm>
            <a:off x="272866" y="3313"/>
            <a:ext cx="119191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УГРОЗА НАРУШЕНИЯ ФУНКЦИОНИРОВАНИЯ (РАБОТОСПОСОБНОСТИ) АВТОМАТИЗИРОВАННОГО РАБОЧЕГО МЕСТА ЗА СЧЕТ ВНЕДРЕНИЯ ВРЕДОНОСНОГО ПРОГРАММНОГО ОБЕСПЕЧЕНИЯ</a:t>
            </a:r>
          </a:p>
          <a:p>
            <a:endParaRPr lang="ru-RU" sz="2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2D448A36-F481-4715-B9CC-F7CB431FAA7D}"/>
              </a:ext>
            </a:extLst>
          </p:cNvPr>
          <p:cNvSpPr/>
          <p:nvPr/>
        </p:nvSpPr>
        <p:spPr>
          <a:xfrm>
            <a:off x="-223520" y="1168400"/>
            <a:ext cx="448056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воздействия: О.1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D93CB3FF-6E0B-4F16-8E46-F63C10800E4A}"/>
              </a:ext>
            </a:extLst>
          </p:cNvPr>
          <p:cNvSpPr/>
          <p:nvPr/>
        </p:nvSpPr>
        <p:spPr>
          <a:xfrm>
            <a:off x="-254000" y="1975044"/>
            <a:ext cx="526288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Компоненты: К.1.2.1, К.1.2.3, К.1.5.15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57E23A17-DA2F-4BEB-9BCF-89821FF1EEAF}"/>
              </a:ext>
            </a:extLst>
          </p:cNvPr>
          <p:cNvSpPr/>
          <p:nvPr/>
        </p:nvSpPr>
        <p:spPr>
          <a:xfrm>
            <a:off x="-355600" y="2814834"/>
            <a:ext cx="589280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Способы реализации: внедрение ВПО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BDF797A9-FA70-42DC-A97D-B04C7C5C7805}"/>
              </a:ext>
            </a:extLst>
          </p:cNvPr>
          <p:cNvSpPr/>
          <p:nvPr/>
        </p:nvSpPr>
        <p:spPr>
          <a:xfrm>
            <a:off x="-254000" y="3654624"/>
            <a:ext cx="451104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Потенциал нарушителя: </a:t>
            </a:r>
            <a:r>
              <a:rPr lang="en-US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B1</a:t>
            </a:r>
            <a:endParaRPr lang="ru-RU" sz="2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F74E29E7-EE41-4391-A6D2-1063C1109272}"/>
              </a:ext>
            </a:extLst>
          </p:cNvPr>
          <p:cNvSpPr/>
          <p:nvPr/>
        </p:nvSpPr>
        <p:spPr>
          <a:xfrm>
            <a:off x="-873760" y="4632960"/>
            <a:ext cx="12669520" cy="222504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30238"/>
            <a:endParaRPr lang="ru-RU" sz="3200" dirty="0">
              <a:solidFill>
                <a:schemeClr val="tx1"/>
              </a:solidFill>
              <a:latin typeface="Haettenschweiler" panose="020B0706040902060204" pitchFamily="34" charset="0"/>
            </a:endParaRP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Возможные меры защиты:</a:t>
            </a: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АВЗ – применение средств антивирусной защиты для проверки файлов на съемных носителей, при их загрузке, выполнении и т.д.</a:t>
            </a: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ЗНИ – определение оператором активности пользователя</a:t>
            </a: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ЗИС – мониторинг, реагирование на активность электронной почты, сайтов и т.д.</a:t>
            </a:r>
          </a:p>
          <a:p>
            <a:pPr marL="630238"/>
            <a:endParaRPr lang="ru-RU" sz="3200" dirty="0">
              <a:solidFill>
                <a:schemeClr val="tx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58EAB7DD-CB74-2065-B53E-B2F74208A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>
                <a:solidFill>
                  <a:schemeClr val="tx1"/>
                </a:solidFill>
              </a:rPr>
              <a:t>12</a:t>
            </a:fld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8E8DCB39-8E7C-2D6C-AF9C-5D04FF0BE5EA}"/>
              </a:ext>
            </a:extLst>
          </p:cNvPr>
          <p:cNvCxnSpPr/>
          <p:nvPr/>
        </p:nvCxnSpPr>
        <p:spPr>
          <a:xfrm>
            <a:off x="-90670" y="979755"/>
            <a:ext cx="12373337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43C7EAF3-8870-46AE-8B86-5EC801392ADD}"/>
              </a:ext>
            </a:extLst>
          </p:cNvPr>
          <p:cNvSpPr/>
          <p:nvPr/>
        </p:nvSpPr>
        <p:spPr>
          <a:xfrm>
            <a:off x="6035041" y="979755"/>
            <a:ext cx="6156959" cy="3278191"/>
          </a:xfrm>
          <a:prstGeom prst="roundRect">
            <a:avLst>
              <a:gd name="adj" fmla="val 22989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Описание:</a:t>
            </a:r>
          </a:p>
          <a:p>
            <a:pPr algn="ctr"/>
            <a:r>
              <a:rPr lang="ru-RU" sz="2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Угроза заключается в частичной или полной утрате работоспособности или функциональности компонента или информационной системы в целом. Например, нарушение функционирования межсетевого экрана, включая преодоление или обход его функций безопасности, в результате несанкционированного воздействия</a:t>
            </a:r>
          </a:p>
        </p:txBody>
      </p:sp>
    </p:spTree>
    <p:extLst>
      <p:ext uri="{BB962C8B-B14F-4D97-AF65-F5344CB8AC3E}">
        <p14:creationId xmlns:p14="http://schemas.microsoft.com/office/powerpoint/2010/main" val="2949086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FC2A39B-3CFB-F69A-BAFF-5309A310B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8482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0D9DF25-34EE-0341-B9AB-08D73DE37C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1" b="44740"/>
          <a:stretch>
            <a:fillRect/>
          </a:stretch>
        </p:blipFill>
        <p:spPr>
          <a:xfrm>
            <a:off x="0" y="503872"/>
            <a:ext cx="12192000" cy="6851968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7F17855-C8A2-D6EF-288B-F46FC103F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80120" y="6458267"/>
            <a:ext cx="2743200" cy="365125"/>
          </a:xfrm>
        </p:spPr>
        <p:txBody>
          <a:bodyPr/>
          <a:lstStyle/>
          <a:p>
            <a:fld id="{239A956E-6228-4B3A-8500-CED62A8B1AEC}" type="slidenum">
              <a:rPr lang="ru-RU" smtClean="0">
                <a:solidFill>
                  <a:schemeClr val="tx1"/>
                </a:solidFill>
              </a:rPr>
              <a:t>13</a:t>
            </a:fld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972EAF-8498-1464-E448-5E16D0D112C0}"/>
              </a:ext>
            </a:extLst>
          </p:cNvPr>
          <p:cNvSpPr txBox="1"/>
          <p:nvPr/>
        </p:nvSpPr>
        <p:spPr>
          <a:xfrm>
            <a:off x="4038600" y="-64711"/>
            <a:ext cx="4277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Схема с угрозами</a:t>
            </a:r>
          </a:p>
        </p:txBody>
      </p:sp>
    </p:spTree>
    <p:extLst>
      <p:ext uri="{BB962C8B-B14F-4D97-AF65-F5344CB8AC3E}">
        <p14:creationId xmlns:p14="http://schemas.microsoft.com/office/powerpoint/2010/main" val="2847726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D66E339-6597-DC2F-77F1-135F7CB12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3420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9D4808A-9C3D-13CF-ABEE-9EC918F57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" t="-2663" r="-127" b="48010"/>
          <a:stretch>
            <a:fillRect/>
          </a:stretch>
        </p:blipFill>
        <p:spPr>
          <a:xfrm>
            <a:off x="0" y="381836"/>
            <a:ext cx="12263120" cy="6652373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D318E6E-23F8-7D49-F4CD-C68E164E4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>
                <a:solidFill>
                  <a:schemeClr val="tx1"/>
                </a:solidFill>
              </a:rPr>
              <a:t>14</a:t>
            </a:fld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A31456-CCAA-0258-81FE-4EE878B52FE5}"/>
              </a:ext>
            </a:extLst>
          </p:cNvPr>
          <p:cNvSpPr txBox="1"/>
          <p:nvPr/>
        </p:nvSpPr>
        <p:spPr>
          <a:xfrm>
            <a:off x="4287520" y="-35727"/>
            <a:ext cx="6106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Схема защиты</a:t>
            </a:r>
          </a:p>
        </p:txBody>
      </p:sp>
    </p:spTree>
    <p:extLst>
      <p:ext uri="{BB962C8B-B14F-4D97-AF65-F5344CB8AC3E}">
        <p14:creationId xmlns:p14="http://schemas.microsoft.com/office/powerpoint/2010/main" val="802867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A1B3791-F15B-42A4-9B82-F083116AC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8482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1F0D51-C4A8-E978-93AB-4BE9FB8E21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70" b="49712"/>
          <a:stretch>
            <a:fillRect/>
          </a:stretch>
        </p:blipFill>
        <p:spPr>
          <a:xfrm>
            <a:off x="0" y="482281"/>
            <a:ext cx="12192000" cy="62096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3A8BEB-98ED-44F2-9D12-03176382A591}"/>
              </a:ext>
            </a:extLst>
          </p:cNvPr>
          <p:cNvSpPr txBox="1"/>
          <p:nvPr/>
        </p:nvSpPr>
        <p:spPr>
          <a:xfrm>
            <a:off x="4193876" y="369055"/>
            <a:ext cx="38042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Схема стенда</a:t>
            </a:r>
            <a:endParaRPr lang="ru-RU" sz="36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9C4CB3-F7A8-2523-3EFA-7575F2733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347720" cy="335617"/>
          </a:xfrm>
        </p:spPr>
        <p:txBody>
          <a:bodyPr/>
          <a:lstStyle/>
          <a:p>
            <a:fld id="{239A956E-6228-4B3A-8500-CED62A8B1AEC}" type="slidenum">
              <a:rPr lang="ru-RU" sz="2800" smtClean="0">
                <a:solidFill>
                  <a:schemeClr val="tx1"/>
                </a:solidFill>
              </a:rPr>
              <a:t>2</a:t>
            </a:fld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415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74D0BF-8FDB-4821-8D8B-2346CBA46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7034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29ECB3-53D7-4B0F-817F-42598A97B220}"/>
              </a:ext>
            </a:extLst>
          </p:cNvPr>
          <p:cNvSpPr txBox="1"/>
          <p:nvPr/>
        </p:nvSpPr>
        <p:spPr>
          <a:xfrm>
            <a:off x="2390498" y="50681"/>
            <a:ext cx="74110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5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Начальные условия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B6365143-C395-4855-98EE-DE71FA5A438A}"/>
              </a:ext>
            </a:extLst>
          </p:cNvPr>
          <p:cNvSpPr/>
          <p:nvPr/>
        </p:nvSpPr>
        <p:spPr>
          <a:xfrm>
            <a:off x="6887385" y="1276631"/>
            <a:ext cx="4706738" cy="486032"/>
          </a:xfrm>
          <a:prstGeom prst="roundRect">
            <a:avLst>
              <a:gd name="adj" fmla="val 33616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Потенциал нарушителя: </a:t>
            </a:r>
            <a:r>
              <a:rPr lang="en-US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B1</a:t>
            </a:r>
            <a:endParaRPr lang="ru-RU" sz="2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DE67A06-7EFB-49E2-94C2-A614665CB57F}"/>
              </a:ext>
            </a:extLst>
          </p:cNvPr>
          <p:cNvSpPr/>
          <p:nvPr/>
        </p:nvSpPr>
        <p:spPr>
          <a:xfrm>
            <a:off x="-555918" y="1276631"/>
            <a:ext cx="5486398" cy="486032"/>
          </a:xfrm>
          <a:prstGeom prst="roundRect">
            <a:avLst>
              <a:gd name="adj" fmla="val 33616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Объекты атаки: О.1 и О.2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9B488298-0ADB-49B1-934A-81CD8CDD3CBC}"/>
              </a:ext>
            </a:extLst>
          </p:cNvPr>
          <p:cNvSpPr/>
          <p:nvPr/>
        </p:nvSpPr>
        <p:spPr>
          <a:xfrm>
            <a:off x="-361315" y="2171616"/>
            <a:ext cx="9664355" cy="1344431"/>
          </a:xfrm>
          <a:prstGeom prst="roundRect">
            <a:avLst>
              <a:gd name="adj" fmla="val 3931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Отсутствие разграничения доступа, контроля трафика, открытые каналы связи м/у АРМ и сервером, отсутствие контроля передачи данных на внешних устройствах, отсутствие мониторинга почты, средств защиты от ВПО и т.д. по списку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788F58C6-5EEE-4FC6-859C-03F8A55FA9E4}"/>
              </a:ext>
            </a:extLst>
          </p:cNvPr>
          <p:cNvSpPr/>
          <p:nvPr/>
        </p:nvSpPr>
        <p:spPr>
          <a:xfrm>
            <a:off x="-361315" y="3719694"/>
            <a:ext cx="11884318" cy="3205428"/>
          </a:xfrm>
          <a:prstGeom prst="roundRect">
            <a:avLst>
              <a:gd name="adj" fmla="val 2410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Имеет возможность при реализации угроз безопасности информации использовать только известные уязвимости, скрипты и инструменты. Имеет возможность использовать средства реализации угроз (инструменты), свободно распространяемые в сети Интернет и разработанные другими лицами, имеют минимальные знания механизмов их функционирования, доставки и выполнения вредоносного программного обеспечения, эксплойтов. Обладает базовыми компьютерными знаниями и навыками на уровне пользователя. Имеет возможность реализации угроз за счет физических воздействий на технические средства обработки и хранения информации, линий связи и обеспечивающие системы систем и сетей при наличии физического доступа к ним.</a:t>
            </a: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B5110CE4-3B52-89EB-17E7-E2F7063EC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z="2800" smtClean="0">
                <a:solidFill>
                  <a:schemeClr val="tx1"/>
                </a:solidFill>
              </a:rPr>
              <a:t>3</a:t>
            </a:fld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742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74D0BF-8FDB-4821-8D8B-2346CBA46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034209"/>
          </a:xfrm>
          <a:prstGeom prst="rect">
            <a:avLst/>
          </a:prstGeom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B6365143-C395-4855-98EE-DE71FA5A438A}"/>
              </a:ext>
            </a:extLst>
          </p:cNvPr>
          <p:cNvSpPr/>
          <p:nvPr/>
        </p:nvSpPr>
        <p:spPr>
          <a:xfrm>
            <a:off x="1029911" y="2063576"/>
            <a:ext cx="5066089" cy="537383"/>
          </a:xfrm>
          <a:prstGeom prst="roundRect">
            <a:avLst>
              <a:gd name="adj" fmla="val 46158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Потенциал нарушителя: </a:t>
            </a:r>
            <a:r>
              <a:rPr lang="en-US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B1</a:t>
            </a:r>
            <a:endParaRPr lang="ru-RU" sz="2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DFA5D8-A149-4523-88B6-8333AA484203}"/>
              </a:ext>
            </a:extLst>
          </p:cNvPr>
          <p:cNvSpPr txBox="1"/>
          <p:nvPr/>
        </p:nvSpPr>
        <p:spPr>
          <a:xfrm>
            <a:off x="741680" y="122393"/>
            <a:ext cx="96561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Потенциал нарушителя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F269E516-3919-4275-AF9A-DA4EEBD6BC82}"/>
              </a:ext>
            </a:extLst>
          </p:cNvPr>
          <p:cNvSpPr/>
          <p:nvPr/>
        </p:nvSpPr>
        <p:spPr>
          <a:xfrm>
            <a:off x="101600" y="2865738"/>
            <a:ext cx="11465559" cy="3992262"/>
          </a:xfrm>
          <a:prstGeom prst="roundRect">
            <a:avLst>
              <a:gd name="adj" fmla="val 4114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Имеет возможность при реализации угроз безопасности информации использовать только известные уязвимости, скрипты и инструменты. Имеет возможность использовать средства реализации угроз (инструменты), свободно распространяемые в сети Интернет и разработанные другими лицами, имеют минимальные знания механизмов их функционирования, доставки и выполнения вредоносного программного обеспечения, эксплойтов. Обладает базовыми компьютерными знаниями и навыками на уровне пользователя. Имеет возможность реализации угроз за счет физических воздействий на технические средства обработки и хранения информации, линий связи и обеспечивающие системы систем и сетей при наличии физического доступа к ним.</a:t>
            </a:r>
          </a:p>
        </p:txBody>
      </p:sp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6ACA8428-7D8A-9D6C-7516-B26AA223E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>
                <a:solidFill>
                  <a:schemeClr val="bg1"/>
                </a:solidFill>
              </a:rPr>
              <a:t>4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4245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74D0BF-8FDB-4821-8D8B-2346CBA46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034209"/>
          </a:xfrm>
          <a:prstGeom prst="rect">
            <a:avLst/>
          </a:prstGeom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B6365143-C395-4855-98EE-DE71FA5A438A}"/>
              </a:ext>
            </a:extLst>
          </p:cNvPr>
          <p:cNvSpPr/>
          <p:nvPr/>
        </p:nvSpPr>
        <p:spPr>
          <a:xfrm>
            <a:off x="12470071" y="1301577"/>
            <a:ext cx="4706738" cy="486032"/>
          </a:xfrm>
          <a:prstGeom prst="roundRect">
            <a:avLst>
              <a:gd name="adj" fmla="val 33616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  <a:latin typeface="Haettenschweiler" panose="020B0706040902060204" pitchFamily="34" charset="0"/>
              </a:rPr>
              <a:t>Потенциал нарушителя: </a:t>
            </a:r>
            <a:r>
              <a:rPr lang="en-US" sz="2800" dirty="0">
                <a:solidFill>
                  <a:schemeClr val="tx1"/>
                </a:solidFill>
                <a:latin typeface="Haettenschweiler" panose="020B0706040902060204" pitchFamily="34" charset="0"/>
              </a:rPr>
              <a:t>B1</a:t>
            </a:r>
            <a:endParaRPr lang="ru-RU" sz="2800" dirty="0">
              <a:solidFill>
                <a:schemeClr val="tx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DE67A06-7EFB-49E2-94C2-A614665CB57F}"/>
              </a:ext>
            </a:extLst>
          </p:cNvPr>
          <p:cNvSpPr/>
          <p:nvPr/>
        </p:nvSpPr>
        <p:spPr>
          <a:xfrm>
            <a:off x="3566161" y="1156301"/>
            <a:ext cx="5486398" cy="4860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Объекты атаки: О.1 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9B488298-0ADB-49B1-934A-81CD8CDD3CBC}"/>
              </a:ext>
            </a:extLst>
          </p:cNvPr>
          <p:cNvSpPr/>
          <p:nvPr/>
        </p:nvSpPr>
        <p:spPr>
          <a:xfrm>
            <a:off x="-6636675" y="2750049"/>
            <a:ext cx="6260757" cy="2579833"/>
          </a:xfrm>
          <a:prstGeom prst="roundRect">
            <a:avLst>
              <a:gd name="adj" fmla="val 9842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  <a:latin typeface="Haettenschweiler" panose="020B0706040902060204" pitchFamily="34" charset="0"/>
              </a:rPr>
              <a:t>Отсутствие разграничения доступа, контроля трафика, открытые каналы связи м/у АРМ и сервером, отсутствие контроля передачи данных на внешних устройствах, отсутствие мониторинга почты, средств защиты от ВПО и т.д. по списку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DFA5D8-A149-4523-88B6-8333AA484203}"/>
              </a:ext>
            </a:extLst>
          </p:cNvPr>
          <p:cNvSpPr txBox="1"/>
          <p:nvPr/>
        </p:nvSpPr>
        <p:spPr>
          <a:xfrm>
            <a:off x="3212839" y="-1191167"/>
            <a:ext cx="57663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bg1"/>
                </a:solidFill>
                <a:latin typeface="Haettenschweiler" panose="020B0706040902060204" pitchFamily="34" charset="0"/>
              </a:rPr>
              <a:t>Потенциал нарушителя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F269E516-3919-4275-AF9A-DA4EEBD6BC82}"/>
              </a:ext>
            </a:extLst>
          </p:cNvPr>
          <p:cNvSpPr/>
          <p:nvPr/>
        </p:nvSpPr>
        <p:spPr>
          <a:xfrm>
            <a:off x="12470071" y="2215498"/>
            <a:ext cx="11755119" cy="4642502"/>
          </a:xfrm>
          <a:prstGeom prst="roundRect">
            <a:avLst>
              <a:gd name="adj" fmla="val 9842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000" dirty="0">
                <a:solidFill>
                  <a:schemeClr val="tx1"/>
                </a:solidFill>
                <a:latin typeface="Haettenschweiler" panose="020B0706040902060204" pitchFamily="34" charset="0"/>
              </a:rPr>
              <a:t>Имеет возможность при реализации угроз безопасности информации использовать только известные уязвимости, скрипты и инструменты. Имеет возможность использовать средства реализации угроз (инструменты), свободно распространяемые в сети Интернет и разработанные другими лицами, имеют минимальные знания механизмов их функционирования, доставки и выполнения вредоносного программного обеспечения, эксплойтов. Обладает базовыми компьютерными знаниями и навыками на уровне пользователя. Имеет возможность реализации угроз за счет физических воздействий на технические средства обработки и хранения информации, линий связи и обеспечивающие системы систем и сетей при наличии физического доступа к ним.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87086A-E217-451B-9A2E-C14F9360ADDD}"/>
              </a:ext>
            </a:extLst>
          </p:cNvPr>
          <p:cNvSpPr txBox="1"/>
          <p:nvPr/>
        </p:nvSpPr>
        <p:spPr>
          <a:xfrm>
            <a:off x="3212839" y="110411"/>
            <a:ext cx="79768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воздействия О.1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2F9E2C22-7A1A-4F7E-9C9D-D39558BCCA6A}"/>
              </a:ext>
            </a:extLst>
          </p:cNvPr>
          <p:cNvSpPr/>
          <p:nvPr/>
        </p:nvSpPr>
        <p:spPr>
          <a:xfrm>
            <a:off x="218440" y="1776251"/>
            <a:ext cx="11755119" cy="1947595"/>
          </a:xfrm>
          <a:prstGeom prst="roundRect">
            <a:avLst>
              <a:gd name="adj" fmla="val 3592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Комплекс вычислительной техники и программного обеспечения, предназначенный для автоматизации определенного вида деятельности (например, персональные компьютеры, ноутбуки)</a:t>
            </a:r>
            <a:endParaRPr lang="ru-RU" sz="4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80E5E96D-69A6-4785-9104-A0941494464B}"/>
              </a:ext>
            </a:extLst>
          </p:cNvPr>
          <p:cNvSpPr/>
          <p:nvPr/>
        </p:nvSpPr>
        <p:spPr>
          <a:xfrm>
            <a:off x="2282825" y="3829518"/>
            <a:ext cx="8053070" cy="2999340"/>
          </a:xfrm>
          <a:prstGeom prst="roundRect">
            <a:avLst>
              <a:gd name="adj" fmla="val 33554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Компоненты объекта О.1:</a:t>
            </a:r>
          </a:p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К.1.2.1 – Операционная система</a:t>
            </a:r>
          </a:p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К.1.2.3 – Программная оболочка</a:t>
            </a:r>
          </a:p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К.1.5.11 – Пакет офисного ПО</a:t>
            </a:r>
          </a:p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К.1.5.15 – Веб-браузер</a:t>
            </a:r>
          </a:p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К.4.2.1 – Непривилегированный пользователь</a:t>
            </a:r>
            <a:endParaRPr lang="ru-RU" sz="40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2687E4-3B5E-4F86-AD8E-AB807E91BF64}"/>
              </a:ext>
            </a:extLst>
          </p:cNvPr>
          <p:cNvSpPr txBox="1"/>
          <p:nvPr/>
        </p:nvSpPr>
        <p:spPr>
          <a:xfrm>
            <a:off x="3214441" y="-1204176"/>
            <a:ext cx="57647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bg1"/>
                </a:solidFill>
                <a:latin typeface="Haettenschweiler" panose="020B0706040902060204" pitchFamily="34" charset="0"/>
              </a:rPr>
              <a:t>Объект воздействия О.2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9AE84BD7-1F25-4EE3-A0C2-D6B70966B4F3}"/>
              </a:ext>
            </a:extLst>
          </p:cNvPr>
          <p:cNvSpPr/>
          <p:nvPr/>
        </p:nvSpPr>
        <p:spPr>
          <a:xfrm>
            <a:off x="-8780778" y="1144153"/>
            <a:ext cx="5486398" cy="486032"/>
          </a:xfrm>
          <a:prstGeom prst="roundRect">
            <a:avLst>
              <a:gd name="adj" fmla="val 33616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  <a:latin typeface="Haettenschweiler" panose="020B0706040902060204" pitchFamily="34" charset="0"/>
              </a:rPr>
              <a:t>Объекты атаки: О.2 </a:t>
            </a:r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FC9D70BD-034F-48C7-9FBA-BA69F8B5D5F4}"/>
              </a:ext>
            </a:extLst>
          </p:cNvPr>
          <p:cNvSpPr/>
          <p:nvPr/>
        </p:nvSpPr>
        <p:spPr>
          <a:xfrm>
            <a:off x="-11915139" y="1776251"/>
            <a:ext cx="11755119" cy="1947595"/>
          </a:xfrm>
          <a:prstGeom prst="roundRect">
            <a:avLst>
              <a:gd name="adj" fmla="val 9842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300" dirty="0">
                <a:solidFill>
                  <a:schemeClr val="tx1"/>
                </a:solidFill>
                <a:latin typeface="Haettenschweiler" panose="020B0706040902060204" pitchFamily="34" charset="0"/>
              </a:rPr>
              <a:t>Совокупность средств вычислительной техники и программных средств, предназначенная для управления, хранения, представления информации в локальной вычислительной сети для рабочих мест и других сетевых устройств</a:t>
            </a: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6C12F30D-7368-4C29-86D2-1F16755788DB}"/>
              </a:ext>
            </a:extLst>
          </p:cNvPr>
          <p:cNvSpPr/>
          <p:nvPr/>
        </p:nvSpPr>
        <p:spPr>
          <a:xfrm>
            <a:off x="-8976358" y="3829518"/>
            <a:ext cx="5877558" cy="2999340"/>
          </a:xfrm>
          <a:prstGeom prst="roundRect">
            <a:avLst>
              <a:gd name="adj" fmla="val 9842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tx1"/>
                </a:solidFill>
                <a:latin typeface="Haettenschweiler" panose="020B0706040902060204" pitchFamily="34" charset="0"/>
              </a:rPr>
              <a:t>Компоненты объекта О.2:</a:t>
            </a:r>
          </a:p>
          <a:p>
            <a:pPr algn="ctr"/>
            <a:r>
              <a:rPr lang="ru-RU" sz="3200" dirty="0">
                <a:solidFill>
                  <a:schemeClr val="tx1"/>
                </a:solidFill>
                <a:latin typeface="Haettenschweiler" panose="020B0706040902060204" pitchFamily="34" charset="0"/>
              </a:rPr>
              <a:t>Операционная система</a:t>
            </a:r>
          </a:p>
          <a:p>
            <a:pPr algn="ctr"/>
            <a:r>
              <a:rPr lang="ru-RU" sz="3200" dirty="0">
                <a:solidFill>
                  <a:schemeClr val="tx1"/>
                </a:solidFill>
                <a:latin typeface="Haettenschweiler" panose="020B0706040902060204" pitchFamily="34" charset="0"/>
              </a:rPr>
              <a:t>Программная оболочка</a:t>
            </a:r>
          </a:p>
          <a:p>
            <a:pPr algn="ctr"/>
            <a:r>
              <a:rPr lang="ru-RU" sz="3200" dirty="0">
                <a:solidFill>
                  <a:schemeClr val="tx1"/>
                </a:solidFill>
                <a:latin typeface="Haettenschweiler" panose="020B0706040902060204" pitchFamily="34" charset="0"/>
              </a:rPr>
              <a:t>Администратор</a:t>
            </a:r>
            <a:endParaRPr lang="ru-RU" sz="4400" dirty="0">
              <a:solidFill>
                <a:schemeClr val="tx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9AE41D-6EA0-F685-E81D-5CF11CD41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>
                <a:solidFill>
                  <a:schemeClr val="bg1"/>
                </a:solidFill>
              </a:rPr>
              <a:t>5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86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74D0BF-8FDB-4821-8D8B-2346CBA46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034209"/>
          </a:xfrm>
          <a:prstGeom prst="rect">
            <a:avLst/>
          </a:prstGeom>
        </p:spPr>
      </p:pic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DE67A06-7EFB-49E2-94C2-A614665CB57F}"/>
              </a:ext>
            </a:extLst>
          </p:cNvPr>
          <p:cNvSpPr/>
          <p:nvPr/>
        </p:nvSpPr>
        <p:spPr>
          <a:xfrm>
            <a:off x="15646401" y="1144153"/>
            <a:ext cx="5486398" cy="486032"/>
          </a:xfrm>
          <a:prstGeom prst="roundRect">
            <a:avLst>
              <a:gd name="adj" fmla="val 33616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  <a:latin typeface="Haettenschweiler" panose="020B0706040902060204" pitchFamily="34" charset="0"/>
              </a:rPr>
              <a:t>Объекты атаки: О.1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87086A-E217-451B-9A2E-C14F9360ADDD}"/>
              </a:ext>
            </a:extLst>
          </p:cNvPr>
          <p:cNvSpPr txBox="1"/>
          <p:nvPr/>
        </p:nvSpPr>
        <p:spPr>
          <a:xfrm>
            <a:off x="3259326" y="-1159589"/>
            <a:ext cx="56733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dirty="0">
                <a:solidFill>
                  <a:schemeClr val="bg1"/>
                </a:solidFill>
                <a:latin typeface="Haettenschweiler" panose="020B0706040902060204" pitchFamily="34" charset="0"/>
              </a:rPr>
              <a:t>Объект воздействия О.1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2F9E2C22-7A1A-4F7E-9C9D-D39558BCCA6A}"/>
              </a:ext>
            </a:extLst>
          </p:cNvPr>
          <p:cNvSpPr/>
          <p:nvPr/>
        </p:nvSpPr>
        <p:spPr>
          <a:xfrm>
            <a:off x="12512040" y="1776251"/>
            <a:ext cx="11755119" cy="1947595"/>
          </a:xfrm>
          <a:prstGeom prst="roundRect">
            <a:avLst>
              <a:gd name="adj" fmla="val 9842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>
                <a:solidFill>
                  <a:schemeClr val="tx1"/>
                </a:solidFill>
                <a:latin typeface="Haettenschweiler" panose="020B0706040902060204" pitchFamily="34" charset="0"/>
              </a:rPr>
              <a:t>Комплекс вычислительной техники и программного обеспечения, предназначенный для автоматизации определенного вида деятельности (например, персональные компьютеры, ноутбуки)</a:t>
            </a:r>
            <a:endParaRPr lang="ru-RU" sz="5400" dirty="0">
              <a:solidFill>
                <a:schemeClr val="tx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80E5E96D-69A6-4785-9104-A0941494464B}"/>
              </a:ext>
            </a:extLst>
          </p:cNvPr>
          <p:cNvSpPr/>
          <p:nvPr/>
        </p:nvSpPr>
        <p:spPr>
          <a:xfrm>
            <a:off x="15450821" y="3829518"/>
            <a:ext cx="5877558" cy="2999340"/>
          </a:xfrm>
          <a:prstGeom prst="roundRect">
            <a:avLst>
              <a:gd name="adj" fmla="val 9842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tx1"/>
                </a:solidFill>
                <a:latin typeface="Haettenschweiler" panose="020B0706040902060204" pitchFamily="34" charset="0"/>
              </a:rPr>
              <a:t>Компоненты объекта О.1:</a:t>
            </a:r>
          </a:p>
          <a:p>
            <a:pPr algn="ctr"/>
            <a:r>
              <a:rPr lang="ru-RU" sz="3200" dirty="0">
                <a:solidFill>
                  <a:schemeClr val="tx1"/>
                </a:solidFill>
                <a:latin typeface="Haettenschweiler" panose="020B0706040902060204" pitchFamily="34" charset="0"/>
              </a:rPr>
              <a:t>Операционная система</a:t>
            </a:r>
          </a:p>
          <a:p>
            <a:pPr algn="ctr"/>
            <a:r>
              <a:rPr lang="ru-RU" sz="3200" dirty="0">
                <a:solidFill>
                  <a:schemeClr val="tx1"/>
                </a:solidFill>
                <a:latin typeface="Haettenschweiler" panose="020B0706040902060204" pitchFamily="34" charset="0"/>
              </a:rPr>
              <a:t>Программная оболочка</a:t>
            </a:r>
          </a:p>
          <a:p>
            <a:pPr algn="ctr"/>
            <a:r>
              <a:rPr lang="ru-RU" sz="3200" dirty="0">
                <a:solidFill>
                  <a:schemeClr val="tx1"/>
                </a:solidFill>
                <a:latin typeface="Haettenschweiler" panose="020B0706040902060204" pitchFamily="34" charset="0"/>
              </a:rPr>
              <a:t>Пакет офисного ПО</a:t>
            </a:r>
          </a:p>
          <a:p>
            <a:pPr algn="ctr"/>
            <a:r>
              <a:rPr lang="ru-RU" sz="3200" dirty="0">
                <a:solidFill>
                  <a:schemeClr val="tx1"/>
                </a:solidFill>
                <a:latin typeface="Haettenschweiler" panose="020B0706040902060204" pitchFamily="34" charset="0"/>
              </a:rPr>
              <a:t>Веб-браузер</a:t>
            </a:r>
          </a:p>
          <a:p>
            <a:pPr algn="ctr"/>
            <a:r>
              <a:rPr lang="ru-RU" sz="3200" dirty="0">
                <a:solidFill>
                  <a:schemeClr val="tx1"/>
                </a:solidFill>
                <a:latin typeface="Haettenschweiler" panose="020B0706040902060204" pitchFamily="34" charset="0"/>
              </a:rPr>
              <a:t>Рядовой пользователь</a:t>
            </a:r>
            <a:endParaRPr lang="ru-RU" sz="4400" dirty="0">
              <a:solidFill>
                <a:schemeClr val="tx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855788-9562-4F43-B19A-A1A20235FE39}"/>
              </a:ext>
            </a:extLst>
          </p:cNvPr>
          <p:cNvSpPr txBox="1"/>
          <p:nvPr/>
        </p:nvSpPr>
        <p:spPr>
          <a:xfrm>
            <a:off x="3259326" y="0"/>
            <a:ext cx="73244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воздействия О.2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EAAE0E3F-1691-4F3A-B9C3-2390E18D4C92}"/>
              </a:ext>
            </a:extLst>
          </p:cNvPr>
          <p:cNvSpPr/>
          <p:nvPr/>
        </p:nvSpPr>
        <p:spPr>
          <a:xfrm>
            <a:off x="3352801" y="1144153"/>
            <a:ext cx="5486398" cy="486032"/>
          </a:xfrm>
          <a:prstGeom prst="roundRect">
            <a:avLst>
              <a:gd name="adj" fmla="val 33616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Объекты атаки: О.2 </a:t>
            </a:r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40A0D124-1385-4AA8-AA15-5889F0A873A6}"/>
              </a:ext>
            </a:extLst>
          </p:cNvPr>
          <p:cNvSpPr/>
          <p:nvPr/>
        </p:nvSpPr>
        <p:spPr>
          <a:xfrm>
            <a:off x="218440" y="1776251"/>
            <a:ext cx="11755119" cy="2053267"/>
          </a:xfrm>
          <a:prstGeom prst="roundRect">
            <a:avLst>
              <a:gd name="adj" fmla="val 33839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Совокупность средств вычислительной техники и программных средств, предназначенная для управления, хранения, представления информации в локальной вычислительной сети для рабочих мест и других сетевых устройств</a:t>
            </a: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8341545D-B7F5-4A1F-B183-FF34E9043243}"/>
              </a:ext>
            </a:extLst>
          </p:cNvPr>
          <p:cNvSpPr/>
          <p:nvPr/>
        </p:nvSpPr>
        <p:spPr>
          <a:xfrm>
            <a:off x="3157221" y="4358640"/>
            <a:ext cx="5681978" cy="2470218"/>
          </a:xfrm>
          <a:prstGeom prst="roundRect">
            <a:avLst>
              <a:gd name="adj" fmla="val 21358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Компоненты объекта О.2:</a:t>
            </a:r>
          </a:p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К.1.2.1 – Операционная система</a:t>
            </a:r>
          </a:p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К.1.2.3 – Программная оболочка</a:t>
            </a:r>
          </a:p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К.4.1.1 – Администратор</a:t>
            </a:r>
            <a:endParaRPr lang="ru-RU" sz="40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030F44D-FA13-AC10-B0C8-B4CAC1C62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>
                <a:solidFill>
                  <a:schemeClr val="bg1"/>
                </a:solidFill>
              </a:rPr>
              <a:t>6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76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C5981ECA-5355-4BF1-9BD6-1104619EF6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230764"/>
              </p:ext>
            </p:extLst>
          </p:nvPr>
        </p:nvGraphicFramePr>
        <p:xfrm>
          <a:off x="0" y="-121727"/>
          <a:ext cx="12192000" cy="6979727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106160">
                  <a:extLst>
                    <a:ext uri="{9D8B030D-6E8A-4147-A177-3AD203B41FA5}">
                      <a16:colId xmlns:a16="http://schemas.microsoft.com/office/drawing/2014/main" val="2295170813"/>
                    </a:ext>
                  </a:extLst>
                </a:gridCol>
                <a:gridCol w="6085840">
                  <a:extLst>
                    <a:ext uri="{9D8B030D-6E8A-4147-A177-3AD203B41FA5}">
                      <a16:colId xmlns:a16="http://schemas.microsoft.com/office/drawing/2014/main" val="101734008"/>
                    </a:ext>
                  </a:extLst>
                </a:gridCol>
              </a:tblGrid>
              <a:tr h="396432"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Угроза</a:t>
                      </a:r>
                      <a:endParaRPr lang="ru-RU" sz="28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Меры защиты</a:t>
                      </a:r>
                      <a:endParaRPr lang="ru-RU" sz="28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95799"/>
                  </a:ext>
                </a:extLst>
              </a:tr>
              <a:tr h="1401090">
                <a:tc>
                  <a:txBody>
                    <a:bodyPr/>
                    <a:lstStyle/>
                    <a:p>
                      <a:r>
                        <a:rPr lang="ru-RU" sz="2000" b="1" dirty="0"/>
                        <a:t>УБИ 1.1.18 - </a:t>
                      </a:r>
                      <a:r>
                        <a:rPr lang="ru-RU" sz="2000" b="1" kern="1200" dirty="0">
                          <a:solidFill>
                            <a:schemeClr val="dk1"/>
                          </a:solidFill>
                          <a:effectLst/>
                        </a:rPr>
                        <a:t>Угроза утечки информации, обрабатываемой на автоматизированном рабочем месте, за счет использования недостатков механизмов разграничения доступа</a:t>
                      </a:r>
                      <a:endParaRPr lang="ru-RU" sz="20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000" b="1" dirty="0"/>
                        <a:t>Стандартное разграничение доступа средствами системы</a:t>
                      </a:r>
                      <a:r>
                        <a:rPr lang="en-US" sz="2000" b="1" dirty="0"/>
                        <a:t> + </a:t>
                      </a:r>
                      <a:r>
                        <a:rPr lang="ru-RU" sz="2000" b="1" dirty="0"/>
                        <a:t>мониторинг с помощью </a:t>
                      </a:r>
                      <a:r>
                        <a:rPr lang="en-US" sz="2000" b="1" dirty="0"/>
                        <a:t>DLP + </a:t>
                      </a:r>
                      <a:r>
                        <a:rPr lang="ru-RU" sz="2000" b="1" dirty="0"/>
                        <a:t>логирование </a:t>
                      </a:r>
                      <a:r>
                        <a:rPr lang="en-US" sz="2000" b="1" dirty="0"/>
                        <a:t>SIEM</a:t>
                      </a:r>
                      <a:endParaRPr lang="ru-RU" sz="20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7198461"/>
                  </a:ext>
                </a:extLst>
              </a:tr>
              <a:tr h="1343213">
                <a:tc>
                  <a:txBody>
                    <a:bodyPr/>
                    <a:lstStyle/>
                    <a:p>
                      <a:r>
                        <a:rPr lang="ru-RU" sz="2000" b="1" dirty="0"/>
                        <a:t>УБИ 2.1.4 - </a:t>
                      </a:r>
                      <a:r>
                        <a:rPr lang="ru-RU" sz="2000" b="1" kern="1200" dirty="0">
                          <a:solidFill>
                            <a:schemeClr val="dk1"/>
                          </a:solidFill>
                          <a:effectLst/>
                        </a:rPr>
                        <a:t>Угроза несанкционированного доступа к автоматизированному рабочему месту за счет внедрения вредоносного программного обеспечения</a:t>
                      </a:r>
                      <a:endParaRPr lang="ru-RU" sz="20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dirty="0"/>
                        <a:t>NGFW + </a:t>
                      </a:r>
                      <a:r>
                        <a:rPr lang="ru-RU" sz="2000" b="1" dirty="0"/>
                        <a:t>АВЗ </a:t>
                      </a:r>
                      <a:endParaRPr lang="ru-RU" sz="20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871716"/>
                  </a:ext>
                </a:extLst>
              </a:tr>
              <a:tr h="1030838">
                <a:tc>
                  <a:txBody>
                    <a:bodyPr/>
                    <a:lstStyle/>
                    <a:p>
                      <a:r>
                        <a:rPr lang="ru-RU" sz="2000" b="1" dirty="0"/>
                        <a:t>УБИ 3.2.1 - </a:t>
                      </a:r>
                      <a:r>
                        <a:rPr lang="ru-RU" sz="2000" b="1" kern="1200" dirty="0">
                          <a:solidFill>
                            <a:schemeClr val="dk1"/>
                          </a:solidFill>
                          <a:effectLst/>
                        </a:rPr>
                        <a:t>Угроза несанкционированной модификации (искажения) компонентов сервера за счет эксплуатации уязвимостей</a:t>
                      </a:r>
                      <a:endParaRPr lang="ru-RU" sz="20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dirty="0"/>
                        <a:t>SIEM + </a:t>
                      </a:r>
                      <a:r>
                        <a:rPr lang="ru-RU" sz="2000" b="1" dirty="0"/>
                        <a:t>мониторинг с помощью </a:t>
                      </a:r>
                      <a:r>
                        <a:rPr lang="en-US" sz="2000" b="1" dirty="0"/>
                        <a:t>DLP</a:t>
                      </a:r>
                      <a:endParaRPr lang="ru-RU" sz="20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4551856"/>
                  </a:ext>
                </a:extLst>
              </a:tr>
              <a:tr h="1030838">
                <a:tc>
                  <a:txBody>
                    <a:bodyPr/>
                    <a:lstStyle/>
                    <a:p>
                      <a:r>
                        <a:rPr lang="ru-RU" sz="2000" b="1" dirty="0"/>
                        <a:t>УБИ 6.2.2 - </a:t>
                      </a:r>
                      <a:r>
                        <a:rPr lang="ru-RU" sz="2000" b="1" kern="1200" dirty="0">
                          <a:solidFill>
                            <a:schemeClr val="dk1"/>
                          </a:solidFill>
                          <a:effectLst/>
                        </a:rPr>
                        <a:t>Угроза вызова отказа в обслуживании сервера за счет использования недостатков конфигурации</a:t>
                      </a:r>
                      <a:endParaRPr lang="ru-RU" sz="20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dirty="0"/>
                        <a:t>NGFW + </a:t>
                      </a:r>
                      <a:r>
                        <a:rPr lang="ru-RU" sz="2000" b="1" dirty="0"/>
                        <a:t>АВЗ </a:t>
                      </a:r>
                      <a:endParaRPr lang="ru-RU" sz="20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343628"/>
                  </a:ext>
                </a:extLst>
              </a:tr>
              <a:tr h="1655588">
                <a:tc>
                  <a:txBody>
                    <a:bodyPr/>
                    <a:lstStyle/>
                    <a:p>
                      <a:r>
                        <a:rPr lang="ru-RU" sz="2000" b="1" dirty="0"/>
                        <a:t>УБИ 8.1.4 - </a:t>
                      </a:r>
                      <a:r>
                        <a:rPr lang="ru-RU" sz="2000" b="1" kern="1200" dirty="0">
                          <a:solidFill>
                            <a:schemeClr val="dk1"/>
                          </a:solidFill>
                          <a:effectLst/>
                        </a:rPr>
                        <a:t>Угроза нарушения функционирования (работоспособности) автоматизированного рабочего места за счет внедрения вредоносного программного обеспечения</a:t>
                      </a:r>
                      <a:endParaRPr lang="ru-RU" sz="20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000" b="1" dirty="0"/>
                        <a:t>АВЗ + </a:t>
                      </a:r>
                      <a:r>
                        <a:rPr lang="en-US" sz="2000" b="1" dirty="0"/>
                        <a:t>NGFW </a:t>
                      </a:r>
                      <a:endParaRPr lang="ru-RU" sz="20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020777"/>
                  </a:ext>
                </a:extLst>
              </a:tr>
            </a:tbl>
          </a:graphicData>
        </a:graphic>
      </p:graphicFrame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98C0662-305E-3D35-AC6F-F8A9F9D62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>
                <a:solidFill>
                  <a:schemeClr val="bg1"/>
                </a:solidFill>
              </a:rPr>
              <a:t>7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6740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E518FB-2DF8-4034-AB0F-22A492A3F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34209"/>
          </a:xfrm>
          <a:prstGeom prst="rect">
            <a:avLst/>
          </a:pr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2D448A36-F481-4715-B9CC-F7CB431FAA7D}"/>
              </a:ext>
            </a:extLst>
          </p:cNvPr>
          <p:cNvSpPr/>
          <p:nvPr/>
        </p:nvSpPr>
        <p:spPr>
          <a:xfrm>
            <a:off x="-297821" y="1252173"/>
            <a:ext cx="515112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воздействия: О.1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D93CB3FF-6E0B-4F16-8E46-F63C10800E4A}"/>
              </a:ext>
            </a:extLst>
          </p:cNvPr>
          <p:cNvSpPr/>
          <p:nvPr/>
        </p:nvSpPr>
        <p:spPr>
          <a:xfrm>
            <a:off x="-297821" y="2075471"/>
            <a:ext cx="619760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Компоненты: К.1.2.1, К.1.2.3, К.1.5.11, К.1.5.15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57E23A17-DA2F-4BEB-9BCF-89821FF1EEAF}"/>
              </a:ext>
            </a:extLst>
          </p:cNvPr>
          <p:cNvSpPr/>
          <p:nvPr/>
        </p:nvSpPr>
        <p:spPr>
          <a:xfrm>
            <a:off x="-297821" y="2915246"/>
            <a:ext cx="6241422" cy="630593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Способы реализации: доступ без авторизации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BDF797A9-FA70-42DC-A97D-B04C7C5C7805}"/>
              </a:ext>
            </a:extLst>
          </p:cNvPr>
          <p:cNvSpPr/>
          <p:nvPr/>
        </p:nvSpPr>
        <p:spPr>
          <a:xfrm>
            <a:off x="-100651" y="3657937"/>
            <a:ext cx="469392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Потенциал нарушителя: </a:t>
            </a:r>
            <a:r>
              <a:rPr lang="en-US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B1</a:t>
            </a:r>
            <a:endParaRPr lang="ru-RU" sz="28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F74E29E7-EE41-4391-A6D2-1063C1109272}"/>
              </a:ext>
            </a:extLst>
          </p:cNvPr>
          <p:cNvSpPr/>
          <p:nvPr/>
        </p:nvSpPr>
        <p:spPr>
          <a:xfrm>
            <a:off x="-497840" y="4653280"/>
            <a:ext cx="12192000" cy="220472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30238"/>
            <a:endParaRPr lang="ru-RU" sz="3200" dirty="0">
              <a:solidFill>
                <a:schemeClr val="tx1"/>
              </a:solidFill>
              <a:latin typeface="Haettenschweiler" panose="020B0706040902060204" pitchFamily="34" charset="0"/>
            </a:endParaRP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Возможные меры защиты:</a:t>
            </a: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ИАФ - Аутентификация пользователей с применением логина и пароля, одноразового пароля, двухфакторной аутентификации</a:t>
            </a: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УПД – Предоставление прав доступа, основываясь на решаемых задачах, ролевом методе, должностных обязанностях и т.д.</a:t>
            </a:r>
          </a:p>
          <a:p>
            <a:pPr marL="630238"/>
            <a:endParaRPr lang="ru-RU" sz="3200" dirty="0">
              <a:solidFill>
                <a:schemeClr val="tx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9B73ED-2F6B-439B-AA7B-4B4BB420E48E}"/>
              </a:ext>
            </a:extLst>
          </p:cNvPr>
          <p:cNvSpPr txBox="1"/>
          <p:nvPr/>
        </p:nvSpPr>
        <p:spPr>
          <a:xfrm>
            <a:off x="0" y="1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УГРОЗА УТЕЧКИ ИНФОРМАЦИИ, ОБРАБАТЫВАЕМОЙ НА АВТОМАТИЗИРОВАННОМ РАБОЧЕМ МЕСТЕ, ЗА СЧЕТ ИСПОЛЬЗОВАНИЯ НЕДОСТАТКОВ МЕХАНИЗМОВ РАЗГРАНИЧЕНИЯ ДОСТУПА</a:t>
            </a:r>
          </a:p>
          <a:p>
            <a:pPr algn="ctr"/>
            <a:endParaRPr lang="ru-RU" sz="2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66C1C456-DA30-4CE6-3DCB-CCBBE453F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>
                <a:solidFill>
                  <a:schemeClr val="tx1"/>
                </a:solidFill>
              </a:rPr>
              <a:t>8</a:t>
            </a:fld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1EB444BD-0B5F-90E8-A643-4753166E07C3}"/>
              </a:ext>
            </a:extLst>
          </p:cNvPr>
          <p:cNvCxnSpPr/>
          <p:nvPr/>
        </p:nvCxnSpPr>
        <p:spPr>
          <a:xfrm>
            <a:off x="-90670" y="979755"/>
            <a:ext cx="12373337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43C7EAF3-8870-46AE-8B86-5EC801392ADD}"/>
              </a:ext>
            </a:extLst>
          </p:cNvPr>
          <p:cNvSpPr/>
          <p:nvPr/>
        </p:nvSpPr>
        <p:spPr>
          <a:xfrm>
            <a:off x="6583680" y="1015664"/>
            <a:ext cx="5455919" cy="3349310"/>
          </a:xfrm>
          <a:prstGeom prst="roundRect">
            <a:avLst>
              <a:gd name="adj" fmla="val 17226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Описание:</a:t>
            </a:r>
          </a:p>
          <a:p>
            <a:pPr algn="ctr"/>
            <a:r>
              <a:rPr lang="ru-RU" sz="2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Угроза заключается в возможности противоправного получения либо передачи информации (конфиденциальной, конфигурационной, </a:t>
            </a:r>
            <a:r>
              <a:rPr lang="ru-RU" sz="2000" b="1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аутентификационной</a:t>
            </a:r>
            <a:r>
              <a:rPr lang="ru-RU" sz="2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и др.). Например, утечка персональных данных вследствие нарушения хранения или нарушения конфигурации</a:t>
            </a:r>
            <a:endParaRPr lang="ru-RU" sz="36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423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1E518FB-2DF8-4034-AB0F-22A492A3F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342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9B73ED-2F6B-439B-AA7B-4B4BB420E48E}"/>
              </a:ext>
            </a:extLst>
          </p:cNvPr>
          <p:cNvSpPr txBox="1"/>
          <p:nvPr/>
        </p:nvSpPr>
        <p:spPr>
          <a:xfrm>
            <a:off x="121919" y="102614"/>
            <a:ext cx="119176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УГРОЗА НЕСАНКЦИОНИРОВАННОГО ДОСТУПА К АВТОМАТИЗИРОВАННОМУ РАБОЧЕМУ МЕСТУ ЗА СЧЕТ ВНЕДРЕНИЯ ВРЕДОНОСНОГО ПРОГРАММНОГО ОБЕСПЕЧЕНИЯ</a:t>
            </a:r>
          </a:p>
          <a:p>
            <a:pPr algn="ctr"/>
            <a:endParaRPr lang="ru-RU" sz="2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2D448A36-F481-4715-B9CC-F7CB431FAA7D}"/>
              </a:ext>
            </a:extLst>
          </p:cNvPr>
          <p:cNvSpPr/>
          <p:nvPr/>
        </p:nvSpPr>
        <p:spPr>
          <a:xfrm>
            <a:off x="-162560" y="1209814"/>
            <a:ext cx="409448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Объект воздействия: О.1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D93CB3FF-6E0B-4F16-8E46-F63C10800E4A}"/>
              </a:ext>
            </a:extLst>
          </p:cNvPr>
          <p:cNvSpPr/>
          <p:nvPr/>
        </p:nvSpPr>
        <p:spPr>
          <a:xfrm>
            <a:off x="-254000" y="2005450"/>
            <a:ext cx="593344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Компоненты: К.1.2.1, К.1.2.3, К.1.5.11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57E23A17-DA2F-4BEB-9BCF-89821FF1EEAF}"/>
              </a:ext>
            </a:extLst>
          </p:cNvPr>
          <p:cNvSpPr/>
          <p:nvPr/>
        </p:nvSpPr>
        <p:spPr>
          <a:xfrm>
            <a:off x="-254000" y="2822714"/>
            <a:ext cx="5821680" cy="707886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Способы реализации: внедрение ВПО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BDF797A9-FA70-42DC-A97D-B04C7C5C7805}"/>
              </a:ext>
            </a:extLst>
          </p:cNvPr>
          <p:cNvSpPr/>
          <p:nvPr/>
        </p:nvSpPr>
        <p:spPr>
          <a:xfrm>
            <a:off x="-162560" y="3636664"/>
            <a:ext cx="4511040" cy="711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Потенциал нарушителя: </a:t>
            </a:r>
            <a:r>
              <a:rPr lang="en-US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B1</a:t>
            </a:r>
            <a:endParaRPr lang="ru-RU" sz="2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F74E29E7-EE41-4391-A6D2-1063C1109272}"/>
              </a:ext>
            </a:extLst>
          </p:cNvPr>
          <p:cNvSpPr/>
          <p:nvPr/>
        </p:nvSpPr>
        <p:spPr>
          <a:xfrm>
            <a:off x="-406400" y="4622800"/>
            <a:ext cx="12192000" cy="2235200"/>
          </a:xfrm>
          <a:prstGeom prst="roundRect">
            <a:avLst>
              <a:gd name="adj" fmla="val 38485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30238"/>
            <a:endParaRPr lang="ru-RU" sz="3200" dirty="0">
              <a:solidFill>
                <a:schemeClr val="tx1"/>
              </a:solidFill>
              <a:latin typeface="Haettenschweiler" panose="020B0706040902060204" pitchFamily="34" charset="0"/>
            </a:endParaRP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Возможные меры защиты:</a:t>
            </a: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АВЗ – применение средств антивирусной защиты для проверки файлов на съемных носителей, при их загрузке, выполнении и т.д.</a:t>
            </a: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ЗНИ – определение оператором активности пользователя</a:t>
            </a:r>
          </a:p>
          <a:p>
            <a:pPr marL="630238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ЗИС – мониторинг, реагирование на активность электронной почты, сайтов и т.д.</a:t>
            </a:r>
          </a:p>
          <a:p>
            <a:pPr marL="630238"/>
            <a:endParaRPr lang="ru-RU" sz="3200" dirty="0">
              <a:solidFill>
                <a:schemeClr val="tx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B22DC86C-E0E9-60A0-429D-FA8412D28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956E-6228-4B3A-8500-CED62A8B1AEC}" type="slidenum">
              <a:rPr lang="ru-RU" smtClean="0">
                <a:solidFill>
                  <a:schemeClr val="tx1"/>
                </a:solidFill>
              </a:rPr>
              <a:t>9</a:t>
            </a:fld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0AFFC5A6-8BAE-5DE8-BF23-2412A7D0A8FA}"/>
              </a:ext>
            </a:extLst>
          </p:cNvPr>
          <p:cNvCxnSpPr/>
          <p:nvPr/>
        </p:nvCxnSpPr>
        <p:spPr>
          <a:xfrm>
            <a:off x="-90670" y="979755"/>
            <a:ext cx="12373337" cy="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43C7EAF3-8870-46AE-8B86-5EC801392ADD}"/>
              </a:ext>
            </a:extLst>
          </p:cNvPr>
          <p:cNvSpPr/>
          <p:nvPr/>
        </p:nvSpPr>
        <p:spPr>
          <a:xfrm>
            <a:off x="5974080" y="1005840"/>
            <a:ext cx="6065519" cy="3135950"/>
          </a:xfrm>
          <a:prstGeom prst="roundRect">
            <a:avLst>
              <a:gd name="adj" fmla="val 22989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Описание:</a:t>
            </a:r>
          </a:p>
          <a:p>
            <a:pPr algn="ctr"/>
            <a:r>
              <a:rPr lang="ru-RU" sz="2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Угроза заключается в получении доступа к информационным ресурсам, нарушающего установленные в информационной системе правила разграничения доступа. Например, несанкционированный доступ к информации, хранимой на файловом хранилище</a:t>
            </a:r>
            <a:endParaRPr lang="ru-RU" sz="4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39999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1160</TotalTime>
  <Words>1357</Words>
  <Application>Microsoft Office PowerPoint</Application>
  <PresentationFormat>Широкоэкранный</PresentationFormat>
  <Paragraphs>139</Paragraphs>
  <Slides>14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0</vt:i4>
      </vt:variant>
      <vt:variant>
        <vt:lpstr>Заголовки слайдов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Cascadia Code</vt:lpstr>
      <vt:lpstr>Haettenschweiler</vt:lpstr>
      <vt:lpstr>Tahoma</vt:lpstr>
      <vt:lpstr>Times New Roman</vt:lpstr>
      <vt:lpstr>Verdana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masok</dc:creator>
  <cp:lastModifiedBy>kseniaterskova482@gmail.com</cp:lastModifiedBy>
  <cp:revision>39</cp:revision>
  <dcterms:created xsi:type="dcterms:W3CDTF">2025-10-18T12:04:50Z</dcterms:created>
  <dcterms:modified xsi:type="dcterms:W3CDTF">2025-10-24T08:12:46Z</dcterms:modified>
</cp:coreProperties>
</file>

<file path=docProps/thumbnail.jpeg>
</file>